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2" r:id="rId3"/>
    <p:sldId id="258" r:id="rId4"/>
    <p:sldId id="259" r:id="rId5"/>
    <p:sldId id="257" r:id="rId6"/>
    <p:sldId id="260" r:id="rId7"/>
    <p:sldId id="291" r:id="rId8"/>
    <p:sldId id="262" r:id="rId9"/>
    <p:sldId id="28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3" r:id="rId23"/>
    <p:sldId id="284" r:id="rId24"/>
    <p:sldId id="286" r:id="rId25"/>
    <p:sldId id="287" r:id="rId26"/>
    <p:sldId id="288" r:id="rId27"/>
    <p:sldId id="293" r:id="rId28"/>
    <p:sldId id="294" r:id="rId29"/>
    <p:sldId id="295" r:id="rId30"/>
    <p:sldId id="289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9D2F9-CDD6-1BC0-3001-6A8B37504A1C}" v="51" dt="2025-09-10T20:23:54.817"/>
    <p1510:client id="{0471F022-E50E-942B-F618-E7B02CD9318C}" v="8" dt="2025-09-11T17:11:05.612"/>
    <p1510:client id="{5880DB75-0FA1-8B48-45E4-A432F0606E05}" v="158" dt="2025-09-10T16:20:05.923"/>
    <p1510:client id="{6E814A6E-E74C-F1DB-9CD0-EA35D6EEBBC9}" v="22" dt="2025-09-11T17:01:14.641"/>
    <p1510:client id="{9DBBFF99-3BE0-5F29-CF5F-0B5DC8F72B20}" v="1182" dt="2025-09-10T20:04:05.695"/>
    <p1510:client id="{A0D8A4E6-378C-C211-9D7E-18A3BA31DD49}" v="28" dt="2025-09-11T17:16:05.342"/>
    <p1510:client id="{AE355092-E588-D466-DC12-74005C0A60E8}" v="3" dt="2025-09-11T17:12:45.316"/>
    <p1510:client id="{E32F9882-0759-9352-24F1-D748E5286885}" v="1" dt="2025-09-10T19:08:45.9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8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48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98464" y="2423160"/>
            <a:ext cx="5486400" cy="38862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0C55-2E11-4E7F-9EF8-868B07C6C42C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67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4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E8E4848-C9F6-6844-AB1C-C4F0E8A472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281857 w 6714969"/>
              <a:gd name="connsiteY0" fmla="*/ 0 h 6163508"/>
              <a:gd name="connsiteX1" fmla="*/ 6433112 w 6714969"/>
              <a:gd name="connsiteY1" fmla="*/ 0 h 6163508"/>
              <a:gd name="connsiteX2" fmla="*/ 6714969 w 6714969"/>
              <a:gd name="connsiteY2" fmla="*/ 281857 h 6163508"/>
              <a:gd name="connsiteX3" fmla="*/ 6714969 w 6714969"/>
              <a:gd name="connsiteY3" fmla="*/ 5881651 h 6163508"/>
              <a:gd name="connsiteX4" fmla="*/ 6433112 w 6714969"/>
              <a:gd name="connsiteY4" fmla="*/ 6163508 h 6163508"/>
              <a:gd name="connsiteX5" fmla="*/ 281857 w 6714969"/>
              <a:gd name="connsiteY5" fmla="*/ 6163508 h 6163508"/>
              <a:gd name="connsiteX6" fmla="*/ 0 w 6714969"/>
              <a:gd name="connsiteY6" fmla="*/ 5881651 h 6163508"/>
              <a:gd name="connsiteX7" fmla="*/ 0 w 6714969"/>
              <a:gd name="connsiteY7" fmla="*/ 281857 h 6163508"/>
              <a:gd name="connsiteX8" fmla="*/ 281857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281857" y="0"/>
                </a:moveTo>
                <a:lnTo>
                  <a:pt x="6433112" y="0"/>
                </a:lnTo>
                <a:cubicBezTo>
                  <a:pt x="6588777" y="0"/>
                  <a:pt x="6714969" y="126192"/>
                  <a:pt x="6714969" y="281857"/>
                </a:cubicBezTo>
                <a:lnTo>
                  <a:pt x="6714969" y="5881651"/>
                </a:lnTo>
                <a:cubicBezTo>
                  <a:pt x="6714969" y="6037316"/>
                  <a:pt x="6588777" y="6163508"/>
                  <a:pt x="6433112" y="6163508"/>
                </a:cubicBezTo>
                <a:lnTo>
                  <a:pt x="281857" y="6163508"/>
                </a:lnTo>
                <a:cubicBezTo>
                  <a:pt x="126192" y="6163508"/>
                  <a:pt x="0" y="6037316"/>
                  <a:pt x="0" y="5881651"/>
                </a:cubicBezTo>
                <a:lnTo>
                  <a:pt x="0" y="281857"/>
                </a:lnTo>
                <a:cubicBezTo>
                  <a:pt x="0" y="126192"/>
                  <a:pt x="126192" y="0"/>
                  <a:pt x="281857" y="0"/>
                </a:cubicBez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marL="228600" lvl="0" indent="-228600"/>
            <a:r>
              <a:rPr lang="en-US"/>
              <a:t>Click to edit Master text styles</a:t>
            </a:r>
          </a:p>
          <a:p>
            <a:pPr marL="228600" lvl="1" indent="-228600"/>
            <a:r>
              <a:rPr lang="en-US"/>
              <a:t>Second level</a:t>
            </a:r>
          </a:p>
          <a:p>
            <a:pPr marL="228600" lvl="2" indent="-228600"/>
            <a:r>
              <a:rPr lang="en-US"/>
              <a:t>Third level</a:t>
            </a:r>
          </a:p>
          <a:p>
            <a:pPr marL="228600" lvl="3" indent="-228600"/>
            <a:r>
              <a:rPr lang="en-US"/>
              <a:t>Fourth level</a:t>
            </a:r>
          </a:p>
          <a:p>
            <a:pPr marL="228600" lvl="4" indent="-228600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FCAD-E19B-4A0F-866E-979EDEC4B525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1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4A14-E3E2-4038-B0C4-0EC5ECBDA17A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1396-E7F4-44BB-B3C1-CAADE8EE1BCB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3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3B70-0873-4F91-B20E-188F8FCBC95A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24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1211-1BBF-43C8-98F1-415153382D43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26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37F1-4FE0-40C5-A1CC-AC65E60D9E3F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0F37310-2C84-4F72-97F3-ED5E52F7A674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79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373D-8BEF-4D11-A85D-4ADD8461D8CF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29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04D0A65-74B1-4258-9347-517577BEF7B0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6B54-ED46-4036-80F8-E8EFB102CB24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5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591-709C-49DC-8FE0-9F32B5969F72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4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53D0D37D-152B-44E6-AB8F-60E41FE679D7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84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D62D-5EED-4798-9EBA-B6E1A9B98072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62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FCFE97D-4F8B-4270-9223-9617008B9FA3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43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1D5C-1F84-4585-9043-549E87BD77AE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91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1EB90F8-5A2D-4795-872B-662FE96339B2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68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A22F9C2-5647-4E58-BE9B-A16834D13FE3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20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B124E6D-88B1-474F-9E7C-C29F02FACC38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1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1C7E-4348-443E-B7C8-EE213DFF1CB1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82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8D-1BA0-4790-987D-651470CA8928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9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64B5AC7-D387-41BC-BBB6-F6DD0E8CACDB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05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8CD4B21-9C97-4358-8E22-9F49A31BDF6B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31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FABC-5F70-4DE9-8A42-1DE3D93319BF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82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32AAB-0859-49C5-9F81-D3744B520913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5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0E27-EFA9-4706-B7B3-384BAC09CA5C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6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8527-6BF7-45BD-8E9C-2BDCA53716A3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607666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D2C4-0829-4B37-AFA9-97EED5EA275A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046798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353C-D70D-4D92-85A4-BE6E7FCC2830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03504"/>
            <a:ext cx="11201400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7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75694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22C3-A8C0-4CE4-AFAA-25D23CB3242F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179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6EAC-4E38-4BC4-964B-55A6571A4EBF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102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DDD8-66B1-484C-ABC1-3F6C2E131531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8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9771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0D73698-4765-4C7F-8C74-6EF048F95E94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0113" y="342900"/>
            <a:ext cx="5131133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3832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76" y="5276088"/>
            <a:ext cx="9061704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828800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/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BEC5-37D0-4E5C-8671-D7D2A06BE21B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9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51F96B-ED98-BF55-D2B0-047000EF48E1}"/>
              </a:ext>
            </a:extLst>
          </p:cNvPr>
          <p:cNvSpPr/>
          <p:nvPr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2093976"/>
            <a:ext cx="8695944" cy="2130552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FC37-12B5-4EB9-BB05-B5E210E93FF0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73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450699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0F6F3-6829-4CDD-B3A1-8F321E27194A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39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148947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652C-AA1E-4738-883B-0336FAAA5DB1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0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56A5-925A-45AB-8491-C696F304662B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41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2B41-9B9A-4653-8E8E-9D57A4983847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93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0A14-C874-4C11-943E-4B7AAF73B997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12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60914-BFFA-4E5B-B382-06A92C8508A8}" type="datetime1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87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5"/>
            <a:ext cx="3595634" cy="221284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823029"/>
            <a:ext cx="3309608" cy="3481355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E75D-2E4A-469A-9092-8B43711F5315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03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593592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02843" y="342901"/>
            <a:ext cx="7346258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FD38-01FF-4539-8A35-AB19E4D5C3A7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9A3EA51-69C4-4090-B98A-31CA47A2E35E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6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5BFC-EF85-4C2B-8809-2F9E7D76A143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82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05FF-0F6F-4DB7-B5D6-9BF14E40F716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9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33933-AD95-42CF-A390-A7073FD506A1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14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50E307-C64C-483A-9485-A61D01D72197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79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C36CA3-7064-4E52-B24E-E3CC37B36CB8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2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3F469A-9BA4-41D9-A358-7174319CB857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24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9D380B3-E270-4064-8D13-292A875F6C31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5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oregon.pressbooks.pub/families/chapter/looking-ahead-2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F24B39C-1F3E-BEE8-6F0F-15BF78D5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Sept</a:t>
            </a:r>
            <a:r>
              <a:rPr lang="en-US" sz="5400" b="1"/>
              <a:t>. </a:t>
            </a:r>
            <a:r>
              <a:rPr lang="en-US" sz="5400" b="1">
                <a:solidFill>
                  <a:schemeClr val="bg1"/>
                </a:solidFill>
              </a:rPr>
              <a:t>2025</a:t>
            </a:r>
          </a:p>
        </p:txBody>
      </p:sp>
      <p:pic>
        <p:nvPicPr>
          <p:cNvPr id="4" name="Picture 3" descr="A blue circle with a white house and palm tree&#10;&#10;AI-generated content may be incorrect.">
            <a:extLst>
              <a:ext uri="{FF2B5EF4-FFF2-40B4-BE49-F238E27FC236}">
                <a16:creationId xmlns:a16="http://schemas.microsoft.com/office/drawing/2014/main" id="{1EA0F400-23DD-4CEA-B9C0-0C4D5A69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26" r="-2" b="2268"/>
          <a:stretch>
            <a:fillRect/>
          </a:stretch>
        </p:blipFill>
        <p:spPr>
          <a:xfrm>
            <a:off x="342900" y="533401"/>
            <a:ext cx="7391400" cy="59817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noFill/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5641847-5DB8-3367-CA43-76D9F74913F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8311896" y="3655885"/>
            <a:ext cx="3273552" cy="18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00D5D6B-EF83-D903-83FF-E201B4F7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BA8D18-B0CC-C806-2523-4F770ADBCA63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12648" y="6075976"/>
            <a:ext cx="10871392" cy="900514"/>
          </a:xfrm>
        </p:spPr>
        <p:txBody>
          <a:bodyPr anchor="b">
            <a:normAutofit lnSpcReduction="10000"/>
          </a:bodyPr>
          <a:lstStyle/>
          <a:p>
            <a:r>
              <a:rPr lang="en-US" sz="5400" b="0"/>
              <a:t>We got a little brain dead</a:t>
            </a:r>
          </a:p>
        </p:txBody>
      </p:sp>
    </p:spTree>
    <p:extLst>
      <p:ext uri="{BB962C8B-B14F-4D97-AF65-F5344CB8AC3E}">
        <p14:creationId xmlns:p14="http://schemas.microsoft.com/office/powerpoint/2010/main" val="111527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4929-773D-5957-01D1-DAF58221E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25D68-B74D-9AAD-8695-CE0B40CB6E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1946" y="3790"/>
            <a:ext cx="11025850" cy="6844203"/>
          </a:xfrm>
        </p:spPr>
        <p:txBody>
          <a:bodyPr>
            <a:normAutofit/>
          </a:bodyPr>
          <a:lstStyle/>
          <a:p>
            <a:r>
              <a:rPr lang="en-US" sz="6000"/>
              <a:t>In addition, as a team, we have met with Cove – Mike Rosenhagen, Regional; Dawn </a:t>
            </a:r>
            <a:r>
              <a:rPr lang="en-US" sz="6000" err="1"/>
              <a:t>Rampf</a:t>
            </a:r>
            <a:r>
              <a:rPr lang="en-US" sz="6000"/>
              <a:t>, COO; Myra Carroll, our Park Manager and Abbie Hoheisel</a:t>
            </a:r>
          </a:p>
          <a:p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572273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3B01-7666-7F35-2800-18B565EC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-293184"/>
            <a:ext cx="10652760" cy="2318209"/>
          </a:xfrm>
        </p:spPr>
        <p:txBody>
          <a:bodyPr>
            <a:normAutofit/>
          </a:bodyPr>
          <a:lstStyle/>
          <a:p>
            <a:r>
              <a:rPr lang="en-US" sz="6000" b="1"/>
              <a:t>As if we weren't sick of each other enough.........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97A8B-5110-8D35-5BCB-2A3B029AC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2575230"/>
            <a:ext cx="10652760" cy="37066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We also met twice with the HOA's lawyer.</a:t>
            </a:r>
          </a:p>
        </p:txBody>
      </p:sp>
    </p:spTree>
    <p:extLst>
      <p:ext uri="{BB962C8B-B14F-4D97-AF65-F5344CB8AC3E}">
        <p14:creationId xmlns:p14="http://schemas.microsoft.com/office/powerpoint/2010/main" val="98281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3445-61DA-4A14-1593-BF571DAC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/>
              <a:t>Preparation: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AF188-33FE-848C-1AC3-B50875C3F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6000"/>
              <a:t>Extensive research was done by this team.  No stone was left unturned.  We were advised going into the Cove meeting – they wouldn't have a number for us.  They didn't.</a:t>
            </a:r>
          </a:p>
        </p:txBody>
      </p:sp>
    </p:spTree>
    <p:extLst>
      <p:ext uri="{BB962C8B-B14F-4D97-AF65-F5344CB8AC3E}">
        <p14:creationId xmlns:p14="http://schemas.microsoft.com/office/powerpoint/2010/main" val="4015622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2238-0D76-3136-26C8-7CE9A3C4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61180"/>
            <a:ext cx="10652760" cy="1020944"/>
          </a:xfrm>
        </p:spPr>
        <p:txBody>
          <a:bodyPr>
            <a:normAutofit fontScale="90000"/>
          </a:bodyPr>
          <a:lstStyle/>
          <a:p>
            <a:r>
              <a:rPr lang="en-US" sz="5400" b="1"/>
              <a:t>Before I tell you what we have  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B24FB-6058-A5F0-1506-64B4B7D2D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Rest assured – we have your backs.  We are taking this all the way.  We are pushing hard for YOU!</a:t>
            </a:r>
          </a:p>
        </p:txBody>
      </p:sp>
    </p:spTree>
    <p:extLst>
      <p:ext uri="{BB962C8B-B14F-4D97-AF65-F5344CB8AC3E}">
        <p14:creationId xmlns:p14="http://schemas.microsoft.com/office/powerpoint/2010/main" val="2198905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86AB-DDD7-0BDE-875D-7A4A3FE0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               What we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590F5-D041-0C52-89B8-6F4CB4B36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4800"/>
              <a:t>OUR GOAL: Best rental rate possible</a:t>
            </a:r>
          </a:p>
          <a:p>
            <a:r>
              <a:rPr lang="en-US" sz="4800"/>
              <a:t>We paid $3,700 for a professional appraisal which compared us to 5 other communities and rated JBV - </a:t>
            </a:r>
            <a:br>
              <a:rPr lang="en-US" sz="4800"/>
            </a:br>
            <a:r>
              <a:rPr lang="en-US" sz="4800"/>
              <a:t>"Average"  and compared to other Parks, Market rent should not exceed $1,200 before taxes</a:t>
            </a:r>
          </a:p>
        </p:txBody>
      </p:sp>
    </p:spTree>
    <p:extLst>
      <p:ext uri="{BB962C8B-B14F-4D97-AF65-F5344CB8AC3E}">
        <p14:creationId xmlns:p14="http://schemas.microsoft.com/office/powerpoint/2010/main" val="1454235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8AA7E-D15A-DA27-A233-85E65C00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Con't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9A5F8-406F-85E7-6D70-0A8ABD0A3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246879"/>
            <a:ext cx="10652760" cy="503504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5400"/>
              <a:t>We highlighted the CPI 2.7% compared to 9% - last rental talk</a:t>
            </a:r>
          </a:p>
          <a:p>
            <a:r>
              <a:rPr lang="en-US" sz="5400"/>
              <a:t>We spoke to the 2 pages of lost services and how a rent reduction was required</a:t>
            </a:r>
          </a:p>
          <a:p>
            <a:r>
              <a:rPr lang="en-US" sz="5400"/>
              <a:t>We spoke of the current situation – 45 empty lots</a:t>
            </a:r>
          </a:p>
        </p:txBody>
      </p:sp>
    </p:spTree>
    <p:extLst>
      <p:ext uri="{BB962C8B-B14F-4D97-AF65-F5344CB8AC3E}">
        <p14:creationId xmlns:p14="http://schemas.microsoft.com/office/powerpoint/2010/main" val="1437661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5298B-A0C2-5BF2-C9CB-138EB882D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Con't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44EE6-802D-C846-FEA0-F736D005B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5400"/>
              <a:t>Only 6 new homes coming in</a:t>
            </a:r>
          </a:p>
          <a:p>
            <a:r>
              <a:rPr lang="en-US" sz="5400"/>
              <a:t>Cove has the new property tax rate but wasn't in a position to share yet.</a:t>
            </a:r>
          </a:p>
          <a:p>
            <a:r>
              <a:rPr lang="en-US" sz="5400"/>
              <a:t>They agreed to another meeting set for Sept 24th.</a:t>
            </a:r>
          </a:p>
        </p:txBody>
      </p:sp>
    </p:spTree>
    <p:extLst>
      <p:ext uri="{BB962C8B-B14F-4D97-AF65-F5344CB8AC3E}">
        <p14:creationId xmlns:p14="http://schemas.microsoft.com/office/powerpoint/2010/main" val="1957049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0B87-B4B0-9D88-44EA-C2DA5153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Con't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9EED7-6B87-2FD9-5242-A90D7631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6000"/>
              <a:t>Per 723 – they have to send out a 90 day notice to all residents – on Sept. 24th they will have to know what will be in that notice.</a:t>
            </a:r>
          </a:p>
        </p:txBody>
      </p:sp>
    </p:spTree>
    <p:extLst>
      <p:ext uri="{BB962C8B-B14F-4D97-AF65-F5344CB8AC3E}">
        <p14:creationId xmlns:p14="http://schemas.microsoft.com/office/powerpoint/2010/main" val="3272016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0E9E-9F60-5DCC-1F71-78B3C893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Con't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26437-9949-E075-FF12-F3D93D413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err="1"/>
              <a:t>Unfortunatey</a:t>
            </a:r>
            <a:r>
              <a:rPr lang="en-US" sz="6000"/>
              <a:t> also per 723, they do not have to tell the HOA prior to mailing out the notice.</a:t>
            </a:r>
          </a:p>
        </p:txBody>
      </p:sp>
    </p:spTree>
    <p:extLst>
      <p:ext uri="{BB962C8B-B14F-4D97-AF65-F5344CB8AC3E}">
        <p14:creationId xmlns:p14="http://schemas.microsoft.com/office/powerpoint/2010/main" val="236474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D1CC-CB2A-075A-246C-7023EE5C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     A moment of silence</a:t>
            </a:r>
          </a:p>
        </p:txBody>
      </p:sp>
      <p:pic>
        <p:nvPicPr>
          <p:cNvPr id="4" name="Content Placeholder 3" descr="September Clip Art Quotes. QuotesGram">
            <a:extLst>
              <a:ext uri="{FF2B5EF4-FFF2-40B4-BE49-F238E27FC236}">
                <a16:creationId xmlns:a16="http://schemas.microsoft.com/office/drawing/2014/main" id="{52151964-CEC6-400A-16EF-CAB96E295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117" y="1366742"/>
            <a:ext cx="8774905" cy="50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14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8EC4-0EAA-E0C2-FF15-88A04C3C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   What we don't know......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10C0-2658-06D2-3B58-9A15407A5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5400"/>
              <a:t>We don't know what the rental percentage increase will be.  </a:t>
            </a:r>
          </a:p>
          <a:p>
            <a:r>
              <a:rPr lang="en-US" sz="5400"/>
              <a:t>We don't know what else they are going to try and get in there. EXCEPT for</a:t>
            </a:r>
          </a:p>
        </p:txBody>
      </p:sp>
    </p:spTree>
    <p:extLst>
      <p:ext uri="{BB962C8B-B14F-4D97-AF65-F5344CB8AC3E}">
        <p14:creationId xmlns:p14="http://schemas.microsoft.com/office/powerpoint/2010/main" val="2395026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D85E-C960-293E-3B47-2A81D5B1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   </a:t>
            </a:r>
            <a:r>
              <a:rPr lang="en-US" sz="5400" b="1"/>
              <a:t>Changes in Lot Designations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55EEE-3F02-5F8A-BE56-7B2A2C82C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5400"/>
              <a:t>Before I get into this, let me be very clear –  it will affect current home owners only when/if they sell.</a:t>
            </a:r>
          </a:p>
          <a:p>
            <a:r>
              <a:rPr lang="en-US" sz="5400"/>
              <a:t>It will not affect you till then!!!!!</a:t>
            </a:r>
          </a:p>
        </p:txBody>
      </p:sp>
    </p:spTree>
    <p:extLst>
      <p:ext uri="{BB962C8B-B14F-4D97-AF65-F5344CB8AC3E}">
        <p14:creationId xmlns:p14="http://schemas.microsoft.com/office/powerpoint/2010/main" val="2606048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F9-6BB7-69F2-5B6B-0C472F2C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New Lot Designations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82C37-2974-C527-4A8E-C7DB888C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6000"/>
              <a:t>There are 8 categories and they range from a low of $1624 to a high of $1725. We will put their map up on our web page.</a:t>
            </a:r>
          </a:p>
        </p:txBody>
      </p:sp>
    </p:spTree>
    <p:extLst>
      <p:ext uri="{BB962C8B-B14F-4D97-AF65-F5344CB8AC3E}">
        <p14:creationId xmlns:p14="http://schemas.microsoft.com/office/powerpoint/2010/main" val="2165458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A381-496C-B284-9FA2-2473FE70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Attorney Meeting yesterday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9BA1D-1021-AE49-E3E6-72DC7C42E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5400"/>
              <a:t>We provided our attorney will all the potential issues that we see. She is attending to them line by line and will discuss with us prior to our next Cove meeting.</a:t>
            </a:r>
          </a:p>
        </p:txBody>
      </p:sp>
    </p:spTree>
    <p:extLst>
      <p:ext uri="{BB962C8B-B14F-4D97-AF65-F5344CB8AC3E}">
        <p14:creationId xmlns:p14="http://schemas.microsoft.com/office/powerpoint/2010/main" val="420583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C004-0497-6D27-DA06-10D93DF45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Lawyers initial comments: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A153F-63DD-0700-43E5-6910CF0EE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5400"/>
              <a:t>She felt that we had good arguments.</a:t>
            </a:r>
          </a:p>
          <a:p>
            <a:r>
              <a:rPr lang="en-US" sz="5400"/>
              <a:t>She thought we had done an extraodinary amount of research and we were well prepared.</a:t>
            </a:r>
          </a:p>
        </p:txBody>
      </p:sp>
    </p:spTree>
    <p:extLst>
      <p:ext uri="{BB962C8B-B14F-4D97-AF65-F5344CB8AC3E}">
        <p14:creationId xmlns:p14="http://schemas.microsoft.com/office/powerpoint/2010/main" val="2653893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FAC6-1BFC-0CEA-7753-265DD9C2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/>
              <a:t>                  Our plans    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3A85F-4754-8671-227E-9B9C8E6D5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We are all hoping for a negotiation that results in a </a:t>
            </a:r>
            <a:r>
              <a:rPr lang="en-US" sz="5400" b="1"/>
              <a:t>reasonable </a:t>
            </a:r>
            <a:r>
              <a:rPr lang="en-US" sz="5400"/>
              <a:t>outcome but we are prepared for a long battle.</a:t>
            </a:r>
          </a:p>
        </p:txBody>
      </p:sp>
    </p:spTree>
    <p:extLst>
      <p:ext uri="{BB962C8B-B14F-4D97-AF65-F5344CB8AC3E}">
        <p14:creationId xmlns:p14="http://schemas.microsoft.com/office/powerpoint/2010/main" val="272972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2638-4789-5890-7260-F9C14265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Here is 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8A05-F8B3-12E2-6FDF-F483A4A80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You are going to get the 90 notice of proposed rent increase</a:t>
            </a:r>
          </a:p>
          <a:p>
            <a:r>
              <a:rPr lang="en-US" sz="4800"/>
              <a:t>The HOA will get a copy and we will begin the process as outlined in 723 and as discussed with our attorney</a:t>
            </a:r>
          </a:p>
        </p:txBody>
      </p:sp>
    </p:spTree>
    <p:extLst>
      <p:ext uri="{BB962C8B-B14F-4D97-AF65-F5344CB8AC3E}">
        <p14:creationId xmlns:p14="http://schemas.microsoft.com/office/powerpoint/2010/main" val="371343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5E11-1543-AEFE-4EAD-4DCDE5E2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4CF87961-832E-F51F-5F44-D7A310CA9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205" y="1380744"/>
            <a:ext cx="11209697" cy="49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89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19EA-46E0-1417-C3C1-1D240927E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Explanation</a:t>
            </a:r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D66BE698-5A95-0393-50B4-25D2C3379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771" y="1246879"/>
            <a:ext cx="10029131" cy="56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57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8C48-E20D-9EC3-3867-C9B23572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Con't</a:t>
            </a:r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D731A63E-AA3C-D204-A0A6-FAD15718C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366" y="1380744"/>
            <a:ext cx="10646968" cy="54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0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AD2C-84D3-63EB-0716-C4EA59A1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1412047"/>
          </a:xfrm>
        </p:spPr>
        <p:txBody>
          <a:bodyPr>
            <a:noAutofit/>
          </a:bodyPr>
          <a:lstStyle/>
          <a:p>
            <a:r>
              <a:rPr lang="en-US" sz="5400" b="1"/>
              <a:t>American Medical Hearing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5E3CD-2BDF-7113-9FE8-CE61421B6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  <a:p>
            <a:r>
              <a:rPr lang="en-US" sz="6000" b="1">
                <a:solidFill>
                  <a:srgbClr val="0F172A"/>
                </a:solidFill>
                <a:latin typeface="Poppins"/>
                <a:cs typeface="Poppins"/>
              </a:rPr>
              <a:t>Your </a:t>
            </a:r>
            <a:r>
              <a:rPr lang="en-US" sz="6000" b="1">
                <a:solidFill>
                  <a:srgbClr val="2563EB"/>
                </a:solidFill>
                <a:latin typeface="Poppins"/>
                <a:cs typeface="Poppins"/>
              </a:rPr>
              <a:t>Fort Myers / Daniels Parkway / Lehigh Acres</a:t>
            </a:r>
            <a:r>
              <a:rPr lang="en-US" sz="6000" b="1">
                <a:solidFill>
                  <a:srgbClr val="0F172A"/>
                </a:solidFill>
                <a:latin typeface="Poppins"/>
                <a:cs typeface="Poppins"/>
              </a:rPr>
              <a:t> Local Hearing Care Expert</a:t>
            </a:r>
            <a:endParaRPr lang="en-US" sz="6000"/>
          </a:p>
          <a:p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3373895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721B-D258-7E79-4506-F7EA0FAE7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     October HOA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6F305-4A8E-96E4-B2DA-BD2455679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5400"/>
              <a:t>Due to the Veranda floor being done, we can't have a meeting there.  We are looking at other venues.  We will keep you advised.</a:t>
            </a:r>
          </a:p>
        </p:txBody>
      </p:sp>
    </p:spTree>
    <p:extLst>
      <p:ext uri="{BB962C8B-B14F-4D97-AF65-F5344CB8AC3E}">
        <p14:creationId xmlns:p14="http://schemas.microsoft.com/office/powerpoint/2010/main" val="678020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F4F6-840E-9D0F-7A4A-FD6D2C12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       Questions????????</a:t>
            </a:r>
          </a:p>
        </p:txBody>
      </p:sp>
      <p:pic>
        <p:nvPicPr>
          <p:cNvPr id="4" name="Content Placeholder 3" descr="3840x2160 wallpaper | white sand beach | Peakpx">
            <a:extLst>
              <a:ext uri="{FF2B5EF4-FFF2-40B4-BE49-F238E27FC236}">
                <a16:creationId xmlns:a16="http://schemas.microsoft.com/office/drawing/2014/main" id="{9EA5C380-84B1-FBFF-6989-C842EA914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98" y="1381125"/>
            <a:ext cx="11283100" cy="54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EA423-1202-8798-A38C-525B5736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321917-61F7-F8D5-BB9E-0886E6DF1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85517" y="-2655796"/>
            <a:ext cx="6963452" cy="122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16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1869-D1B2-95BB-4695-916FE2BC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       </a:t>
            </a:r>
          </a:p>
        </p:txBody>
      </p:sp>
      <p:pic>
        <p:nvPicPr>
          <p:cNvPr id="4" name="Content Placeholder 3" descr="A white paper with text on it&#10;&#10;AI-generated content may be incorrect.">
            <a:extLst>
              <a:ext uri="{FF2B5EF4-FFF2-40B4-BE49-F238E27FC236}">
                <a16:creationId xmlns:a16="http://schemas.microsoft.com/office/drawing/2014/main" id="{726160DC-14CD-F3B7-1010-75FC07244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35768" y="-2267752"/>
            <a:ext cx="7201166" cy="123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0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5AF3-E946-EEA5-C5F0-6906011D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Might as well jump right in</a:t>
            </a:r>
          </a:p>
        </p:txBody>
      </p:sp>
      <p:pic>
        <p:nvPicPr>
          <p:cNvPr id="4" name="Content Placeholder 3" descr="A group of people jumping in the air&#10;&#10;AI-generated content may be incorrect.">
            <a:extLst>
              <a:ext uri="{FF2B5EF4-FFF2-40B4-BE49-F238E27FC236}">
                <a16:creationId xmlns:a16="http://schemas.microsoft.com/office/drawing/2014/main" id="{18AB9439-2262-6D9D-E4A1-D36EE416B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7594" y="1381125"/>
            <a:ext cx="9343093" cy="4900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CF8E5A-AE55-B238-EA9A-4562D84DB08B}"/>
              </a:ext>
            </a:extLst>
          </p:cNvPr>
          <p:cNvSpPr txBox="1"/>
          <p:nvPr/>
        </p:nvSpPr>
        <p:spPr>
          <a:xfrm>
            <a:off x="838330" y="6281738"/>
            <a:ext cx="9341621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964138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F6E4-2C52-298C-D395-880D2418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/>
              <a:t>   Your Rent Team for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05F3F-F857-8FB4-8002-668B95EFD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5400"/>
              <a:t>Steve Albert</a:t>
            </a:r>
          </a:p>
          <a:p>
            <a:r>
              <a:rPr lang="en-US" sz="5400"/>
              <a:t>Susan Cooney</a:t>
            </a:r>
          </a:p>
          <a:p>
            <a:r>
              <a:rPr lang="en-US" sz="5400"/>
              <a:t>Darlene Conard</a:t>
            </a:r>
          </a:p>
          <a:p>
            <a:r>
              <a:rPr lang="en-US" sz="5400"/>
              <a:t>Pam Dodoff</a:t>
            </a:r>
          </a:p>
          <a:p>
            <a:r>
              <a:rPr lang="en-US" sz="5400"/>
              <a:t>Jane Lilley</a:t>
            </a:r>
          </a:p>
        </p:txBody>
      </p:sp>
    </p:spTree>
    <p:extLst>
      <p:ext uri="{BB962C8B-B14F-4D97-AF65-F5344CB8AC3E}">
        <p14:creationId xmlns:p14="http://schemas.microsoft.com/office/powerpoint/2010/main" val="55348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ED8B-2574-A1C3-6A01-F7F6D603D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-15157"/>
            <a:ext cx="10652760" cy="1267885"/>
          </a:xfrm>
        </p:spPr>
        <p:txBody>
          <a:bodyPr>
            <a:normAutofit fontScale="90000"/>
          </a:bodyPr>
          <a:lstStyle/>
          <a:p>
            <a:r>
              <a:rPr lang="en-US" sz="6000"/>
              <a:t> </a:t>
            </a:r>
            <a:br>
              <a:rPr lang="en-US" sz="6000"/>
            </a:br>
            <a:br>
              <a:rPr lang="en-US" sz="6000"/>
            </a:br>
            <a:r>
              <a:rPr lang="en-US" sz="6000" b="1"/>
              <a:t>Was it a good summer???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061C9-7BF0-E7DA-926F-B9E43C163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5400" b="1"/>
              <a:t>We started our meetings on 5/2</a:t>
            </a:r>
          </a:p>
          <a:p>
            <a:r>
              <a:rPr lang="en-US" sz="5400" b="1"/>
              <a:t>We have met, as a team, two dozen times</a:t>
            </a:r>
          </a:p>
          <a:p>
            <a:r>
              <a:rPr lang="en-US" sz="5400" b="1"/>
              <a:t>Steve, and or Susan and I have met an additional 8 times</a:t>
            </a:r>
          </a:p>
        </p:txBody>
      </p:sp>
    </p:spTree>
    <p:extLst>
      <p:ext uri="{BB962C8B-B14F-4D97-AF65-F5344CB8AC3E}">
        <p14:creationId xmlns:p14="http://schemas.microsoft.com/office/powerpoint/2010/main" val="87902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B8DF-EE70-1B7F-3338-FF789B75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3DB7C-0151-869F-0B31-D159EBF410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228079"/>
            <a:ext cx="9759284" cy="5843537"/>
          </a:xfrm>
        </p:spPr>
        <p:txBody>
          <a:bodyPr/>
          <a:lstStyle/>
          <a:p>
            <a:r>
              <a:rPr lang="en-US"/>
              <a:t>Additionally, the team visited all of the parks sited in the appraisal report so we could get a first hand impression. 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5872"/>
      </p:ext>
    </p:extLst>
  </p:cSld>
  <p:clrMapOvr>
    <a:masterClrMapping/>
  </p:clrMapOvr>
</p:sld>
</file>

<file path=ppt/theme/theme1.xml><?xml version="1.0" encoding="utf-8"?>
<a:theme xmlns:a="http://schemas.openxmlformats.org/drawingml/2006/main" name="Dune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689</Words>
  <Application>Microsoft Office PowerPoint</Application>
  <PresentationFormat>Widescreen</PresentationFormat>
  <Paragraphs>66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Neue Haas Grotesk Text Pro</vt:lpstr>
      <vt:lpstr>Poppins</vt:lpstr>
      <vt:lpstr>Dune</vt:lpstr>
      <vt:lpstr>Sept. 2025</vt:lpstr>
      <vt:lpstr>     A moment of silence</vt:lpstr>
      <vt:lpstr>American Medical Hearing Center</vt:lpstr>
      <vt:lpstr>PowerPoint Presentation</vt:lpstr>
      <vt:lpstr>       </vt:lpstr>
      <vt:lpstr>Might as well jump right in</vt:lpstr>
      <vt:lpstr>   Your Rent Team for 2025</vt:lpstr>
      <vt:lpstr>   Was it a good summer???</vt:lpstr>
      <vt:lpstr>PowerPoint Presentation</vt:lpstr>
      <vt:lpstr>PowerPoint Presentation</vt:lpstr>
      <vt:lpstr>PowerPoint Presentation</vt:lpstr>
      <vt:lpstr>As if we weren't sick of each other enough.........</vt:lpstr>
      <vt:lpstr>Preparation:</vt:lpstr>
      <vt:lpstr>Before I tell you what we have  learned</vt:lpstr>
      <vt:lpstr>               What we know</vt:lpstr>
      <vt:lpstr>Con't</vt:lpstr>
      <vt:lpstr>Con't</vt:lpstr>
      <vt:lpstr>Con't</vt:lpstr>
      <vt:lpstr>Con't</vt:lpstr>
      <vt:lpstr>   What we don't know......</vt:lpstr>
      <vt:lpstr>   Changes in Lot Designations</vt:lpstr>
      <vt:lpstr>New Lot Designations</vt:lpstr>
      <vt:lpstr>Attorney Meeting yesterday</vt:lpstr>
      <vt:lpstr>Lawyers initial comments:</vt:lpstr>
      <vt:lpstr>                  Our plans      </vt:lpstr>
      <vt:lpstr>Here is the Process</vt:lpstr>
      <vt:lpstr>PowerPoint Presentation</vt:lpstr>
      <vt:lpstr>Explanation</vt:lpstr>
      <vt:lpstr>Con't</vt:lpstr>
      <vt:lpstr>     October HOA Meeting</vt:lpstr>
      <vt:lpstr>       Questions????????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</dc:creator>
  <cp:lastModifiedBy>Steve Albert</cp:lastModifiedBy>
  <cp:revision>2</cp:revision>
  <dcterms:created xsi:type="dcterms:W3CDTF">2025-09-05T15:35:42Z</dcterms:created>
  <dcterms:modified xsi:type="dcterms:W3CDTF">2025-09-16T12:41:22Z</dcterms:modified>
</cp:coreProperties>
</file>